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89" r:id="rId2"/>
    <p:sldId id="293" r:id="rId3"/>
    <p:sldId id="298" r:id="rId4"/>
    <p:sldId id="316" r:id="rId5"/>
    <p:sldId id="283" r:id="rId6"/>
    <p:sldId id="317" r:id="rId7"/>
    <p:sldId id="304" r:id="rId8"/>
    <p:sldId id="309" r:id="rId9"/>
    <p:sldId id="310" r:id="rId10"/>
    <p:sldId id="311" r:id="rId11"/>
    <p:sldId id="315" r:id="rId12"/>
    <p:sldId id="297" r:id="rId1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059A"/>
    <a:srgbClr val="B129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5" autoAdjust="0"/>
    <p:restoredTop sz="94280" autoAdjust="0"/>
  </p:normalViewPr>
  <p:slideViewPr>
    <p:cSldViewPr showGuides="1">
      <p:cViewPr varScale="1">
        <p:scale>
          <a:sx n="89" d="100"/>
          <a:sy n="89" d="100"/>
        </p:scale>
        <p:origin x="54" y="40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pPr/>
              <a:t>03/10/2021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pPr/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03/10/2021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pPr/>
              <a:t>03/10/2021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pPr/>
              <a:t>03/10/2021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pPr/>
              <a:t>03/10/2021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03/10/2021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03/10/2021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03/10/2021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03/10/2021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pPr/>
              <a:t>03/10/2021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pPr/>
              <a:t>03/10/2021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03/10/2021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52.pn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17.png"/><Relationship Id="rId7" Type="http://schemas.openxmlformats.org/officeDocument/2006/relationships/image" Target="../media/image8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7.wmf"/><Relationship Id="rId10" Type="http://schemas.openxmlformats.org/officeDocument/2006/relationships/image" Target="../media/image24.png"/><Relationship Id="rId4" Type="http://schemas.openxmlformats.org/officeDocument/2006/relationships/image" Target="../media/image6.wmf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8.png"/><Relationship Id="rId4" Type="http://schemas.openxmlformats.org/officeDocument/2006/relationships/image" Target="../media/image20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4.png"/><Relationship Id="rId7" Type="http://schemas.openxmlformats.org/officeDocument/2006/relationships/image" Target="../media/image3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16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5612" y="2057400"/>
            <a:ext cx="111252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44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fr-FR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LIÊN </a:t>
            </a:r>
            <a:r>
              <a:rPr lang="nb-NO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HỆ GIỮA PHÉP NHÂN VÀ PHÉP </a:t>
            </a:r>
            <a:r>
              <a:rPr lang="nb-NO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KHAI PHƯƠNG.</a:t>
            </a:r>
          </a:p>
          <a:p>
            <a:pPr algn="ctr" eaLnBrk="0" hangingPunct="0"/>
            <a:r>
              <a:rPr lang="nb-NO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endParaRPr lang="nb-N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60412" y="381000"/>
                <a:ext cx="449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/>
                  <a:t>Trường hợp 1: a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mtClean="0"/>
                  <a:t> thì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mtClean="0"/>
                  <a:t> = a</a:t>
                </a:r>
                <a:endParaRPr lang="en-US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412" y="381000"/>
                <a:ext cx="4495800" cy="461665"/>
              </a:xfrm>
              <a:prstGeom prst="rect">
                <a:avLst/>
              </a:prstGeom>
              <a:blipFill>
                <a:blip r:embed="rId2"/>
                <a:stretch>
                  <a:fillRect l="-2171" t="-9333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6612" y="1066800"/>
                <a:ext cx="6477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/>
                  <a:t>9 – 6a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−</m:t>
                    </m:r>
                  </m:oMath>
                </a14:m>
                <a:r>
                  <a:rPr lang="en-US"/>
                  <a:t> 6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/>
                      <m:t>9 – 6</m:t>
                    </m:r>
                    <m:r>
                      <m:rPr>
                        <m:nor/>
                      </m:rPr>
                      <a:rPr lang="en-US"/>
                      <m:t>a</m:t>
                    </m:r>
                    <m:r>
                      <m:rPr>
                        <m:nor/>
                      </m:rPr>
                      <a:rPr lang="en-US"/>
                      <m:t> +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−</m:t>
                    </m:r>
                    <m:r>
                      <m:rPr>
                        <m:nor/>
                      </m:rPr>
                      <a:rPr lang="en-US"/>
                      <m:t> 6</m:t>
                    </m:r>
                    <m:r>
                      <m:rPr>
                        <m:nor/>
                      </m:rPr>
                      <a:rPr lang="en-US" b="0" i="0" smtClean="0"/>
                      <m:t>a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12" y="1066800"/>
                <a:ext cx="6477000" cy="461665"/>
              </a:xfrm>
              <a:prstGeom prst="rect">
                <a:avLst/>
              </a:prstGeom>
              <a:blipFill>
                <a:blip r:embed="rId3"/>
                <a:stretch>
                  <a:fillRect l="-1411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79812" y="1676400"/>
                <a:ext cx="3048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/>
                  <a:t>= 9 – 12a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9812" y="1676400"/>
                <a:ext cx="3048000" cy="461665"/>
              </a:xfrm>
              <a:prstGeom prst="rect">
                <a:avLst/>
              </a:prstGeom>
              <a:blipFill>
                <a:blip r:embed="rId4"/>
                <a:stretch>
                  <a:fillRect l="-3000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37053" y="2514600"/>
                <a:ext cx="5638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</a:t>
                </a:r>
                <a:r>
                  <a:rPr lang="en-US" dirty="0"/>
                  <a:t>Trường hợp </a:t>
                </a:r>
                <a:r>
                  <a:rPr lang="en-US" dirty="0" smtClean="0"/>
                  <a:t>2: </a:t>
                </a:r>
                <a:r>
                  <a:rPr lang="en-US" dirty="0"/>
                  <a:t>a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thì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= </a:t>
                </a:r>
                <a:r>
                  <a:rPr lang="en-US" dirty="0" smtClean="0"/>
                  <a:t>- a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053" y="2514600"/>
                <a:ext cx="5638800" cy="830997"/>
              </a:xfrm>
              <a:prstGeom prst="rect">
                <a:avLst/>
              </a:prstGeom>
              <a:blipFill>
                <a:blip r:embed="rId5"/>
                <a:stretch>
                  <a:fillRect l="-324" t="-5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37053" y="3345597"/>
                <a:ext cx="634795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9 – 6a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−</m:t>
                    </m:r>
                  </m:oMath>
                </a14:m>
                <a:r>
                  <a:rPr lang="en-US"/>
                  <a:t> 6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/>
                      <m:t>9 – 6</m:t>
                    </m:r>
                    <m:r>
                      <m:rPr>
                        <m:nor/>
                      </m:rPr>
                      <a:rPr lang="en-US"/>
                      <m:t>a</m:t>
                    </m:r>
                    <m:r>
                      <m:rPr>
                        <m:nor/>
                      </m:rPr>
                      <a:rPr lang="en-US"/>
                      <m:t> +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/>
                      <m:t> 6</m:t>
                    </m:r>
                    <m:r>
                      <m:rPr>
                        <m:nor/>
                      </m:rPr>
                      <a:rPr lang="en-US"/>
                      <m:t>a</m:t>
                    </m:r>
                  </m:oMath>
                </a14:m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053" y="3345597"/>
                <a:ext cx="6347959" cy="830997"/>
              </a:xfrm>
              <a:prstGeom prst="rect">
                <a:avLst/>
              </a:prstGeom>
              <a:blipFill>
                <a:blip r:embed="rId6"/>
                <a:stretch>
                  <a:fillRect l="-1537" t="-5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19293" y="3864591"/>
                <a:ext cx="3200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/>
                  <a:t> = 9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293" y="3864591"/>
                <a:ext cx="3200400" cy="461665"/>
              </a:xfrm>
              <a:prstGeom prst="rect">
                <a:avLst/>
              </a:prstGeom>
              <a:blipFill>
                <a:blip r:embed="rId7"/>
                <a:stretch>
                  <a:fillRect l="-381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1812" y="3810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Dạng 3: Tìm x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67235" y="1167712"/>
                <a:ext cx="2819400" cy="500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/>
                  <a:t>a/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−5 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=3 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35" y="1167712"/>
                <a:ext cx="2819400" cy="500202"/>
              </a:xfrm>
              <a:prstGeom prst="rect">
                <a:avLst/>
              </a:prstGeom>
              <a:blipFill>
                <a:blip r:embed="rId2"/>
                <a:stretch>
                  <a:fillRect l="-3240" t="-1220" b="-28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46412" y="1230086"/>
                <a:ext cx="190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/>
                  <a:t> ( đk: x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mtClean="0"/>
                  <a:t>)</a:t>
                </a:r>
                <a:endParaRPr lang="en-US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6412" y="1230086"/>
                <a:ext cx="1905000" cy="461665"/>
              </a:xfrm>
              <a:prstGeom prst="rect">
                <a:avLst/>
              </a:prstGeom>
              <a:blipFill>
                <a:blip r:embed="rId3"/>
                <a:stretch>
                  <a:fillRect l="-641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3287" y="1829237"/>
                <a:ext cx="26555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−5=9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87" y="1829237"/>
                <a:ext cx="265552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84212" y="25146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⇔ x = 14 (TMĐK)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6627812" y="1201783"/>
                <a:ext cx="2971800" cy="496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/>
                  <a:t> b/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−10 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endParaRPr lang="en-US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812" y="1201783"/>
                <a:ext cx="2971800" cy="496418"/>
              </a:xfrm>
              <a:prstGeom prst="rect">
                <a:avLst/>
              </a:prstGeom>
              <a:blipFill>
                <a:blip r:embed="rId5"/>
                <a:stretch>
                  <a:fillRect l="-205" t="-2439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9599612" y="1230086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( vô lí )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627812" y="1981200"/>
                <a:ext cx="5029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/>
                  <a:t>Vì biểu thức dưới dấu căn luôn không âm. Vậy x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∅</m:t>
                    </m:r>
                  </m:oMath>
                </a14:m>
                <a:r>
                  <a:rPr lang="en-US" smtClean="0"/>
                  <a:t>    </a:t>
                </a:r>
                <a:endParaRPr lang="en-US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812" y="1981200"/>
                <a:ext cx="5029200" cy="830997"/>
              </a:xfrm>
              <a:prstGeom prst="rect">
                <a:avLst/>
              </a:prstGeom>
              <a:blipFill>
                <a:blip r:embed="rId6"/>
                <a:stretch>
                  <a:fillRect l="-1818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7973" y="3203014"/>
                <a:ext cx="2908662" cy="500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/>
                  <a:t> c/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−1 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 =  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973" y="3203014"/>
                <a:ext cx="2908662" cy="500202"/>
              </a:xfrm>
              <a:prstGeom prst="rect">
                <a:avLst/>
              </a:prstGeom>
              <a:blipFill>
                <a:blip r:embed="rId7"/>
                <a:stretch>
                  <a:fillRect l="-209" t="-1220" b="-28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656012" y="3209441"/>
                <a:ext cx="1905000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/>
                  <a:t> (đk: x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mtClean="0"/>
                  <a:t> )</a:t>
                </a:r>
                <a:endParaRPr lang="en-US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6012" y="3209441"/>
                <a:ext cx="1905000" cy="613886"/>
              </a:xfrm>
              <a:prstGeom prst="rect">
                <a:avLst/>
              </a:prstGeom>
              <a:blipFill>
                <a:blip r:embed="rId8"/>
                <a:stretch>
                  <a:fillRect l="-641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76385" y="3756112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   ⇔ 2x – 1 = 5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74712" y="4189586"/>
                <a:ext cx="167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mtClean="0"/>
                  <a:t>2x = 6</a:t>
                </a:r>
                <a:endParaRPr lang="en-US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712" y="4189586"/>
                <a:ext cx="1676400" cy="461665"/>
              </a:xfrm>
              <a:prstGeom prst="rect">
                <a:avLst/>
              </a:prstGeom>
              <a:blipFill>
                <a:blip r:embed="rId9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25638" y="4697456"/>
                <a:ext cx="16409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 </m:t>
                    </m:r>
                  </m:oMath>
                </a14:m>
                <a:r>
                  <a:rPr lang="en-US" smtClean="0"/>
                  <a:t>x = 3</a:t>
                </a:r>
                <a:endParaRPr lang="en-US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38" y="4697456"/>
                <a:ext cx="1640977" cy="461665"/>
              </a:xfrm>
              <a:prstGeom prst="rect">
                <a:avLst/>
              </a:prstGeom>
              <a:blipFill>
                <a:blip r:embed="rId10"/>
                <a:stretch>
                  <a:fillRect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665412" y="4657179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(TMĐK)</a:t>
            </a: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83860" y="5274067"/>
            <a:ext cx="2174377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Vậy x = 3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6632754" y="3207894"/>
                <a:ext cx="2738257" cy="513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/>
                  <a:t>d/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4 −5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endParaRPr lang="en-US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754" y="3207894"/>
                <a:ext cx="2738257" cy="513602"/>
              </a:xfrm>
              <a:prstGeom prst="rect">
                <a:avLst/>
              </a:prstGeom>
              <a:blipFill>
                <a:blip r:embed="rId11"/>
                <a:stretch>
                  <a:fillRect l="-3341" t="-2381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447212" y="3173835"/>
                <a:ext cx="2209800" cy="613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/>
                  <a:t>(đk: x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mtClean="0"/>
                  <a:t> )</a:t>
                </a:r>
                <a:endParaRPr lang="en-US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212" y="3173835"/>
                <a:ext cx="2209800" cy="613117"/>
              </a:xfrm>
              <a:prstGeom prst="rect">
                <a:avLst/>
              </a:prstGeom>
              <a:blipFill>
                <a:blip r:embed="rId12"/>
                <a:stretch>
                  <a:fillRect l="-4420" b="-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792775" y="3818438"/>
                <a:ext cx="2819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mtClean="0"/>
                  <a:t> 4 – 5x = 12</a:t>
                </a:r>
                <a:endParaRPr lang="en-US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775" y="3818438"/>
                <a:ext cx="2819400" cy="461665"/>
              </a:xfrm>
              <a:prstGeom prst="rect">
                <a:avLst/>
              </a:prstGeom>
              <a:blipFill>
                <a:blip r:embed="rId13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805927" y="4368657"/>
                <a:ext cx="26828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mtClean="0"/>
                  <a:t> - 5x = 8</a:t>
                </a:r>
                <a:endParaRPr lang="en-US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927" y="4368657"/>
                <a:ext cx="2682829" cy="461665"/>
              </a:xfrm>
              <a:prstGeom prst="rect">
                <a:avLst/>
              </a:prstGeom>
              <a:blipFill>
                <a:blip r:embed="rId14"/>
                <a:stretch>
                  <a:fillRect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805927" y="4888012"/>
                <a:ext cx="1816237" cy="6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927" y="4888012"/>
                <a:ext cx="1816237" cy="614655"/>
              </a:xfrm>
              <a:prstGeom prst="rect">
                <a:avLst/>
              </a:prstGeom>
              <a:blipFill>
                <a:blip r:embed="rId15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8685212" y="49226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(TMĐK)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952045" y="5581882"/>
                <a:ext cx="3340237" cy="986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/>
                  <a:t>Vậy x =  </a:t>
                </a:r>
                <a:r>
                  <a:rPr lang="en-US"/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045" y="5581882"/>
                <a:ext cx="3340237" cy="986296"/>
              </a:xfrm>
              <a:prstGeom prst="rect">
                <a:avLst/>
              </a:prstGeom>
              <a:blipFill>
                <a:blip r:embed="rId16"/>
                <a:stretch>
                  <a:fillRect l="-2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3503612" y="25146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Vậy x = 14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5012" y="1295400"/>
            <a:ext cx="49452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B305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 </a:t>
            </a:r>
            <a:endParaRPr lang="en-US" sz="3600" dirty="0">
              <a:solidFill>
                <a:srgbClr val="B305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5612" y="2133600"/>
            <a:ext cx="11125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vi-V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bài tập:  </a:t>
            </a:r>
          </a:p>
          <a:p>
            <a:r>
              <a:rPr lang="vi-V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SGK : Bài 25,26,27 trang16</a:t>
            </a:r>
          </a:p>
          <a:p>
            <a:r>
              <a:rPr lang="vi-VN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SBT Toán 9:  Bài 26, 27, 28, 30 trang 9</a:t>
            </a:r>
          </a:p>
          <a:p>
            <a:pPr marL="457200" indent="-457200">
              <a:buFontTx/>
              <a:buChar char="-"/>
            </a:pPr>
            <a:r>
              <a:rPr lang="vi-VN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trước bài: “ Liên hệ giữa phép chia và phép khai phương”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836612" y="-381000"/>
            <a:ext cx="10641198" cy="990600"/>
          </a:xfrm>
        </p:spPr>
        <p:txBody>
          <a:bodyPr>
            <a:normAutofit/>
          </a:bodyPr>
          <a:lstStyle/>
          <a:p>
            <a:r>
              <a:rPr lang="vi-VN" sz="2000" dirty="0"/>
              <a:t>I.   KIẾN THỨC CẦN NHỚ</a:t>
            </a:r>
            <a:endParaRPr lang="en-US" sz="2000" dirty="0"/>
          </a:p>
        </p:txBody>
      </p:sp>
      <p:pic>
        <p:nvPicPr>
          <p:cNvPr id="30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25177" y="609600"/>
            <a:ext cx="8305754" cy="6083300"/>
          </a:xfr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1812" y="304800"/>
            <a:ext cx="9829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1: THỰC HIỆN PHÉP TÍNH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9412" y="1295400"/>
            <a:ext cx="10744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18: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400">
                <a:latin typeface="Times New Roman" panose="02020603050405020304" pitchFamily="18" charset="0"/>
                <a:cs typeface="Times New Roman" panose="02020603050405020304" pitchFamily="18" charset="0"/>
              </a:rPr>
              <a:t> tính: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9779" y="2466056"/>
                <a:ext cx="2438400" cy="597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/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63</m:t>
                        </m:r>
                      </m:e>
                    </m:rad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79" y="2466056"/>
                <a:ext cx="2438400" cy="597471"/>
              </a:xfrm>
              <a:prstGeom prst="rect">
                <a:avLst/>
              </a:prstGeom>
              <a:blipFill>
                <a:blip r:embed="rId2" cstate="print"/>
                <a:stretch>
                  <a:fillRect l="-6000" t="-6122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98712" y="2461693"/>
                <a:ext cx="3352800" cy="599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7.63</m:t>
                        </m:r>
                      </m:e>
                    </m:ra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441</m:t>
                        </m:r>
                      </m:e>
                    </m:rad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712" y="2461693"/>
                <a:ext cx="3352800" cy="599010"/>
              </a:xfrm>
              <a:prstGeom prst="rect">
                <a:avLst/>
              </a:prstGeom>
              <a:blipFill>
                <a:blip r:embed="rId3" cstate="print"/>
                <a:stretch>
                  <a:fillRect l="-4182" t="-6122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180012" y="2514600"/>
            <a:ext cx="1143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/>
              <a:t>= 21</a:t>
            </a:r>
            <a:endParaRPr lang="en-US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1812" y="4343400"/>
                <a:ext cx="3276600" cy="651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/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2,5</m:t>
                        </m:r>
                      </m:e>
                    </m:ra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e>
                    </m:ra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48</m:t>
                        </m:r>
                      </m:e>
                    </m:rad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12" y="4343400"/>
                <a:ext cx="3276600" cy="651397"/>
              </a:xfrm>
              <a:prstGeom prst="rect">
                <a:avLst/>
              </a:prstGeom>
              <a:blipFill>
                <a:blip r:embed="rId4" cstate="print"/>
                <a:stretch>
                  <a:fillRect l="-4275" b="-25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656012" y="4340576"/>
                <a:ext cx="3886200" cy="651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2,5.30.48</m:t>
                        </m:r>
                      </m:e>
                    </m:ra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3600</m:t>
                        </m:r>
                      </m:e>
                    </m:rad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6012" y="4340576"/>
                <a:ext cx="3886200" cy="651397"/>
              </a:xfrm>
              <a:prstGeom prst="rect">
                <a:avLst/>
              </a:prstGeom>
              <a:blipFill>
                <a:blip r:embed="rId5" cstate="print"/>
                <a:stretch>
                  <a:fillRect l="-3768" b="-25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237412" y="4389275"/>
                <a:ext cx="12954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=60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7412" y="4389275"/>
                <a:ext cx="1295400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746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95161" y="1752600"/>
                <a:ext cx="10057051" cy="1054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c/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0,4</m:t>
                        </m:r>
                      </m:e>
                    </m:rad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6,4</m:t>
                        </m:r>
                      </m:e>
                    </m:rad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3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den>
                        </m:f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64</m:t>
                            </m:r>
                          </m:num>
                          <m:den>
                            <m:r>
                              <a:rPr lang="en-US" sz="3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den>
                        </m:f>
                      </m:e>
                    </m:rad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3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2.8)</m:t>
                                </m:r>
                              </m:e>
                              <m:sup>
                                <m:r>
                                  <a:rPr lang="en-US" sz="3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3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3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2.8</m:t>
                        </m:r>
                      </m:num>
                      <m:den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1,6</a:t>
                </a:r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161" y="1752600"/>
                <a:ext cx="10057051" cy="1054969"/>
              </a:xfrm>
              <a:prstGeom prst="rect">
                <a:avLst/>
              </a:prstGeom>
              <a:blipFill>
                <a:blip r:embed="rId2"/>
                <a:stretch>
                  <a:fillRect l="-1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17612" y="3352800"/>
                <a:ext cx="9525000" cy="1672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3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2,7</m:t>
                        </m:r>
                      </m:e>
                    </m:rad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1,5</m:t>
                        </m:r>
                      </m:e>
                    </m:rad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2,7.5.1,5</m:t>
                        </m:r>
                      </m:e>
                    </m:rad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9.0,3.5.5.0,3</m:t>
                        </m:r>
                      </m:e>
                    </m:rad>
                  </m:oMath>
                </a14:m>
                <a:endParaRPr lang="en-US" sz="3000" b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3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.(</m:t>
                        </m:r>
                        <m:sSup>
                          <m:sSup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0,3)</m:t>
                            </m:r>
                          </m:e>
                          <m:sup>
                            <m:r>
                              <a:rPr lang="en-US" sz="3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3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300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= 3.0,3.5 = 4,5</a:t>
                </a:r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612" y="3352800"/>
                <a:ext cx="9525000" cy="1672124"/>
              </a:xfrm>
              <a:prstGeom prst="rect">
                <a:avLst/>
              </a:prstGeom>
              <a:blipFill>
                <a:blip r:embed="rId3"/>
                <a:stretch>
                  <a:fillRect l="-1024" b="-10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923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9412" y="304800"/>
            <a:ext cx="1150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2: RÚT GỌN BIỂU THỨC, TÍNH GIÁ TRỊ CỦA BIỂU THỨC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9595" y="1675002"/>
            <a:ext cx="9372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19: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" y="2590800"/>
            <a:ext cx="2949439" cy="76200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33651" y="2760304"/>
                <a:ext cx="1905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3200" dirty="0">
                    <a:solidFill>
                      <a:schemeClr val="tx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3651" y="2760304"/>
                <a:ext cx="1905000" cy="584775"/>
              </a:xfrm>
              <a:prstGeom prst="rect">
                <a:avLst/>
              </a:prstGeom>
              <a:blipFill>
                <a:blip r:embed="rId3" cstate="print"/>
                <a:stretch>
                  <a:fillRect l="-7987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2" y="3559313"/>
            <a:ext cx="2339839" cy="738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451" y="3676562"/>
            <a:ext cx="3667126" cy="81438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986451" y="3763467"/>
                <a:ext cx="2133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3200" dirty="0">
                    <a:solidFill>
                      <a:schemeClr val="tx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6451" y="3763467"/>
                <a:ext cx="2133600" cy="584775"/>
              </a:xfrm>
              <a:prstGeom prst="rect">
                <a:avLst/>
              </a:prstGeom>
              <a:blipFill>
                <a:blip r:embed="rId6"/>
                <a:stretch>
                  <a:fillRect l="-7143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10" y="4462647"/>
            <a:ext cx="3962400" cy="1057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93" y="5611263"/>
            <a:ext cx="4270217" cy="82298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50105" y="4780385"/>
                <a:ext cx="3200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endParaRPr lang="en-US" sz="3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105" y="4780385"/>
                <a:ext cx="3200400" cy="584775"/>
              </a:xfrm>
              <a:prstGeom prst="rect">
                <a:avLst/>
              </a:prstGeom>
              <a:blipFill>
                <a:blip r:embed="rId9" cstate="print"/>
                <a:stretch>
                  <a:fillRect l="-4952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243377" y="5759599"/>
                <a:ext cx="3200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endParaRPr lang="en-US" sz="3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3377" y="5759599"/>
                <a:ext cx="3200400" cy="584775"/>
              </a:xfrm>
              <a:prstGeom prst="rect">
                <a:avLst/>
              </a:prstGeom>
              <a:blipFill>
                <a:blip r:embed="rId10" cstate="print"/>
                <a:stretch>
                  <a:fillRect l="-4762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134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84212" y="685800"/>
                <a:ext cx="4191000" cy="539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c/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27.48(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2 </m:t>
                            </m:r>
                          </m:sup>
                        </m:sSup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ớ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&gt;1</m:t>
                    </m:r>
                  </m:oMath>
                </a14:m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12" y="685800"/>
                <a:ext cx="4191000" cy="539571"/>
              </a:xfrm>
              <a:prstGeom prst="rect">
                <a:avLst/>
              </a:prstGeom>
              <a:blipFill>
                <a:blip r:embed="rId2"/>
                <a:stretch>
                  <a:fillRect l="-2180" b="-21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65212" y="1371600"/>
                <a:ext cx="3962400" cy="539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/>
                  <a:t> </a:t>
                </a:r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9.3.3.16.(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212" y="1371600"/>
                <a:ext cx="3962400" cy="539571"/>
              </a:xfrm>
              <a:prstGeom prst="rect">
                <a:avLst/>
              </a:prstGeom>
              <a:blipFill>
                <a:blip r:embed="rId3"/>
                <a:stretch>
                  <a:fillRect l="-308" b="-2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89012" y="2209800"/>
                <a:ext cx="4114800" cy="539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/>
                  <a:t> </a:t>
                </a:r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9 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 . 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16 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 .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(1 −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012" y="2209800"/>
                <a:ext cx="4114800" cy="539571"/>
              </a:xfrm>
              <a:prstGeom prst="rect">
                <a:avLst/>
              </a:prstGeom>
              <a:blipFill>
                <a:blip r:embed="rId4"/>
                <a:stretch>
                  <a:fillRect l="-148" b="-21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65212" y="3048000"/>
                <a:ext cx="3657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3.3.4.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1 −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212" y="3048000"/>
                <a:ext cx="3657600" cy="461665"/>
              </a:xfrm>
              <a:prstGeom prst="rect">
                <a:avLst/>
              </a:prstGeom>
              <a:blipFill>
                <a:blip r:embed="rId5"/>
                <a:stretch>
                  <a:fillRect l="-266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065212" y="3808294"/>
            <a:ext cx="1970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36.(a -1 )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7412" y="3732094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 a ˃ 1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780212" y="803185"/>
                <a:ext cx="4648200" cy="615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/>
                  <a:t> </a:t>
                </a:r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d/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với a ˃ b</a:t>
                </a: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212" y="803185"/>
                <a:ext cx="4648200" cy="615874"/>
              </a:xfrm>
              <a:prstGeom prst="rect">
                <a:avLst/>
              </a:prstGeom>
              <a:blipFill>
                <a:blip r:embed="rId6"/>
                <a:stretch>
                  <a:fillRect l="-131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085012" y="1752600"/>
                <a:ext cx="4267200" cy="615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.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012" y="1752600"/>
                <a:ext cx="4267200" cy="615874"/>
              </a:xfrm>
              <a:prstGeom prst="rect">
                <a:avLst/>
              </a:prstGeom>
              <a:blipFill>
                <a:blip r:embed="rId7"/>
                <a:stretch>
                  <a:fillRect l="-2143" b="-7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085012" y="2885082"/>
                <a:ext cx="3962400" cy="615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012" y="2885082"/>
                <a:ext cx="3962400" cy="615874"/>
              </a:xfrm>
              <a:prstGeom prst="rect">
                <a:avLst/>
              </a:prstGeom>
              <a:blipFill>
                <a:blip r:embed="rId8"/>
                <a:stretch>
                  <a:fillRect l="-2308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107373" y="3731189"/>
                <a:ext cx="3693022" cy="615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(a - b)</a:t>
                </a: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373" y="3731189"/>
                <a:ext cx="3693022" cy="615874"/>
              </a:xfrm>
              <a:prstGeom prst="rect">
                <a:avLst/>
              </a:prstGeom>
              <a:blipFill>
                <a:blip r:embed="rId9"/>
                <a:stretch>
                  <a:fillRect l="-2640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085012" y="4648200"/>
                <a:ext cx="2895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012" y="4648200"/>
                <a:ext cx="2895600" cy="461665"/>
              </a:xfrm>
              <a:prstGeom prst="rect">
                <a:avLst/>
              </a:prstGeom>
              <a:blipFill>
                <a:blip r:embed="rId10"/>
                <a:stretch>
                  <a:fillRect l="-3158" t="-10667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885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1162270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36612" y="990600"/>
                <a:ext cx="4648200" cy="843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/>
                  <a:t>a/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mtClean="0"/>
                  <a:t> .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12" y="990600"/>
                <a:ext cx="4648200" cy="843885"/>
              </a:xfrm>
              <a:prstGeom prst="rect">
                <a:avLst/>
              </a:prstGeom>
              <a:blipFill>
                <a:blip r:embed="rId2"/>
                <a:stretch>
                  <a:fillRect l="-1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41412" y="2133600"/>
                <a:ext cx="2590800" cy="863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rad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412" y="2133600"/>
                <a:ext cx="2590800" cy="863570"/>
              </a:xfrm>
              <a:prstGeom prst="rect">
                <a:avLst/>
              </a:prstGeom>
              <a:blipFill>
                <a:blip r:embed="rId3"/>
                <a:stretch>
                  <a:fillRect l="-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732212" y="2190296"/>
                <a:ext cx="3352800" cy="843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mtClean="0"/>
                  <a:t> </a:t>
                </a:r>
                <a:endParaRPr lang="en-US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212" y="2190296"/>
                <a:ext cx="3352800" cy="843885"/>
              </a:xfrm>
              <a:prstGeom prst="rect">
                <a:avLst/>
              </a:prstGeom>
              <a:blipFill>
                <a:blip r:embed="rId4"/>
                <a:stretch>
                  <a:fillRect l="-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84812" y="2349813"/>
                <a:ext cx="990600" cy="647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4812" y="2349813"/>
                <a:ext cx="990600" cy="647357"/>
              </a:xfrm>
              <a:prstGeom prst="rect">
                <a:avLst/>
              </a:prstGeom>
              <a:blipFill>
                <a:blip r:embed="rId5"/>
                <a:stretch>
                  <a:fillRect l="-9877" b="-6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475412" y="2349813"/>
                <a:ext cx="2895600" cy="584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mtClean="0"/>
                  <a:t>   vì a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412" y="2349813"/>
                <a:ext cx="2895600" cy="584584"/>
              </a:xfrm>
              <a:prstGeom prst="rect">
                <a:avLst/>
              </a:prstGeom>
              <a:blipFill>
                <a:blip r:embed="rId6"/>
                <a:stretch>
                  <a:fillRect l="-3158" t="-1042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65212" y="3124200"/>
                <a:ext cx="3657600" cy="843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/>
                  <a:t>b/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 . 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mtClean="0"/>
                  <a:t>   với a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212" y="3124200"/>
                <a:ext cx="3657600" cy="843885"/>
              </a:xfrm>
              <a:prstGeom prst="rect">
                <a:avLst/>
              </a:prstGeom>
              <a:blipFill>
                <a:blip r:embed="rId7"/>
                <a:stretch>
                  <a:fillRect l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83218" y="4051573"/>
                <a:ext cx="1810794" cy="843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rad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218" y="4051573"/>
                <a:ext cx="1810794" cy="843885"/>
              </a:xfrm>
              <a:prstGeom prst="rect">
                <a:avLst/>
              </a:prstGeom>
              <a:blipFill>
                <a:blip r:embed="rId8"/>
                <a:stretch>
                  <a:fillRect l="-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94012" y="4191000"/>
                <a:ext cx="1828800" cy="513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13.13.4</m:t>
                        </m:r>
                      </m:e>
                    </m:rad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4012" y="4191000"/>
                <a:ext cx="1828800" cy="513602"/>
              </a:xfrm>
              <a:prstGeom prst="rect">
                <a:avLst/>
              </a:prstGeom>
              <a:blipFill>
                <a:blip r:embed="rId9"/>
                <a:stretch>
                  <a:fillRect l="-667" t="-2381" b="-22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19106" y="4191000"/>
                <a:ext cx="1961106" cy="539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/>
                  <a:t>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(13.2)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106" y="4191000"/>
                <a:ext cx="1961106" cy="539571"/>
              </a:xfrm>
              <a:prstGeom prst="rect">
                <a:avLst/>
              </a:prstGeom>
              <a:blipFill>
                <a:blip r:embed="rId10"/>
                <a:stretch>
                  <a:fillRect b="-21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780212" y="41910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=13.2 = 26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36612" y="609600"/>
                <a:ext cx="4572000" cy="513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/>
                  <a:t> c/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 . 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  −3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12" y="609600"/>
                <a:ext cx="4572000" cy="513602"/>
              </a:xfrm>
              <a:prstGeom prst="rect">
                <a:avLst/>
              </a:prstGeom>
              <a:blipFill>
                <a:blip r:embed="rId2"/>
                <a:stretch>
                  <a:fillRect l="-133" t="-119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93812" y="1295400"/>
                <a:ext cx="1981200" cy="513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.45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812" y="1295400"/>
                <a:ext cx="1981200" cy="513602"/>
              </a:xfrm>
              <a:prstGeom prst="rect">
                <a:avLst/>
              </a:prstGeom>
              <a:blipFill>
                <a:blip r:embed="rId3"/>
                <a:stretch>
                  <a:fillRect l="-4615" t="-1190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75012" y="1267097"/>
                <a:ext cx="2133600" cy="513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.9 </m:t>
                        </m:r>
                      </m:e>
                    </m:rad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012" y="1267097"/>
                <a:ext cx="2133600" cy="513602"/>
              </a:xfrm>
              <a:prstGeom prst="rect">
                <a:avLst/>
              </a:prstGeom>
              <a:blipFill>
                <a:blip r:embed="rId4"/>
                <a:stretch>
                  <a:fillRect l="-286" t="-119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08612" y="1295400"/>
                <a:ext cx="3276600" cy="539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(5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mtClean="0"/>
                  <a:t> 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612" y="1295400"/>
                <a:ext cx="3276600" cy="539571"/>
              </a:xfrm>
              <a:prstGeom prst="rect">
                <a:avLst/>
              </a:prstGeom>
              <a:blipFill>
                <a:blip r:embed="rId5"/>
                <a:stretch>
                  <a:fillRect l="-2788" b="-21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flipH="1">
                <a:off x="5256212" y="2007169"/>
                <a:ext cx="1752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mtClean="0"/>
                  <a:t> .3</a:t>
                </a:r>
                <a:endParaRPr lang="en-US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256212" y="2007169"/>
                <a:ext cx="1752600" cy="461665"/>
              </a:xfrm>
              <a:prstGeom prst="rect">
                <a:avLst/>
              </a:prstGeom>
              <a:blipFill>
                <a:blip r:embed="rId6"/>
                <a:stretch>
                  <a:fillRect l="-34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76395" y="2695304"/>
                <a:ext cx="4419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/>
                  <a:t> = 5a . 3 = 15a   vì a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mtClean="0"/>
                  <a:t> 0</a:t>
                </a:r>
                <a:endParaRPr lang="en-US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395" y="2695304"/>
                <a:ext cx="4419600" cy="461665"/>
              </a:xfrm>
              <a:prstGeom prst="rect">
                <a:avLst/>
              </a:prstGeom>
              <a:blipFill>
                <a:blip r:embed="rId7"/>
                <a:stretch>
                  <a:fillRect l="-276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12812" y="3505200"/>
                <a:ext cx="4495800" cy="509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/>
                  <a:t>d/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(3−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mtClean="0"/>
                  <a:t> -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0,2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 . 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180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812" y="3505200"/>
                <a:ext cx="4495800" cy="509883"/>
              </a:xfrm>
              <a:prstGeom prst="rect">
                <a:avLst/>
              </a:prstGeom>
              <a:blipFill>
                <a:blip r:embed="rId8"/>
                <a:stretch>
                  <a:fillRect l="-2171" b="-27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875212" y="3505200"/>
                <a:ext cx="5715000" cy="539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(3−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− 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0,2.180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5212" y="3505200"/>
                <a:ext cx="5715000" cy="539571"/>
              </a:xfrm>
              <a:prstGeom prst="rect">
                <a:avLst/>
              </a:prstGeom>
              <a:blipFill>
                <a:blip r:embed="rId9"/>
                <a:stretch>
                  <a:fillRect l="-1708" b="-24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875212" y="4162697"/>
                <a:ext cx="4038600" cy="509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/>
                  <a:t> = 9 – 6a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− 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36 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5212" y="4162697"/>
                <a:ext cx="4038600" cy="509883"/>
              </a:xfrm>
              <a:prstGeom prst="rect">
                <a:avLst/>
              </a:prstGeom>
              <a:blipFill>
                <a:blip r:embed="rId10"/>
                <a:stretch>
                  <a:fillRect l="-302" b="-28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812664" y="4672580"/>
                <a:ext cx="4038600" cy="509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/>
                  <a:t>= </a:t>
                </a:r>
                <a:r>
                  <a:rPr lang="en-US"/>
                  <a:t>9 – 6a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− 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36 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664" y="4672580"/>
                <a:ext cx="4038600" cy="509883"/>
              </a:xfrm>
              <a:prstGeom prst="rect">
                <a:avLst/>
              </a:prstGeom>
              <a:blipFill>
                <a:blip r:embed="rId11"/>
                <a:stretch>
                  <a:fillRect l="-2262" b="-27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812664" y="5410200"/>
                <a:ext cx="43297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/>
                  <a:t>= 9 – 6a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−</m:t>
                    </m:r>
                  </m:oMath>
                </a14:m>
                <a:r>
                  <a:rPr lang="en-US" smtClean="0"/>
                  <a:t> 6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664" y="5410200"/>
                <a:ext cx="4329748" cy="461665"/>
              </a:xfrm>
              <a:prstGeom prst="rect">
                <a:avLst/>
              </a:prstGeom>
              <a:blipFill>
                <a:blip r:embed="rId12"/>
                <a:stretch>
                  <a:fillRect l="-2110" t="-9333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9A4E33EC-D715-440E-9062-8AFA4CC9E341}" vid="{0DFBCB81-4ACA-49F1-BA1C-2B43B27F1FC4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561</TotalTime>
  <Words>384</Words>
  <Application>Microsoft Office PowerPoint</Application>
  <PresentationFormat>Custom</PresentationFormat>
  <Paragraphs>87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Cambria Math</vt:lpstr>
      <vt:lpstr>Century Gothic</vt:lpstr>
      <vt:lpstr>Tahoma</vt:lpstr>
      <vt:lpstr>Times New Roman</vt:lpstr>
      <vt:lpstr>Books 16x9</vt:lpstr>
      <vt:lpstr>PowerPoint Presentation</vt:lpstr>
      <vt:lpstr>I.   KIẾN THỨC CẦN NHỚ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Lai Tien Huong</cp:lastModifiedBy>
  <cp:revision>70</cp:revision>
  <dcterms:created xsi:type="dcterms:W3CDTF">2021-08-26T01:21:45Z</dcterms:created>
  <dcterms:modified xsi:type="dcterms:W3CDTF">2021-10-03T14:22:36Z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